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avi" ContentType="video/avi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7" r:id="rId4"/>
    <p:sldId id="268" r:id="rId5"/>
    <p:sldId id="269" r:id="rId6"/>
    <p:sldId id="270" r:id="rId7"/>
    <p:sldId id="272" r:id="rId8"/>
    <p:sldId id="258" r:id="rId9"/>
    <p:sldId id="259" r:id="rId10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605" autoAdjust="0"/>
  </p:normalViewPr>
  <p:slideViewPr>
    <p:cSldViewPr>
      <p:cViewPr varScale="1">
        <p:scale>
          <a:sx n="68" d="100"/>
          <a:sy n="68" d="100"/>
        </p:scale>
        <p:origin x="-739" y="-72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595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9C48CC-95B7-4CBE-B2BA-F49D2DD2A1CC}" type="datetimeFigureOut">
              <a:rPr lang="en-US" smtClean="0"/>
              <a:t>5/31/2020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E8E77-DFEE-45E4-B2D6-36D29FBC86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2044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9C48CC-95B7-4CBE-B2BA-F49D2DD2A1CC}" type="datetimeFigureOut">
              <a:rPr lang="en-US" smtClean="0"/>
              <a:t>5/31/2020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E8E77-DFEE-45E4-B2D6-36D29FBC86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7599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9C48CC-95B7-4CBE-B2BA-F49D2DD2A1CC}" type="datetimeFigureOut">
              <a:rPr lang="en-US" smtClean="0"/>
              <a:t>5/31/2020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E8E77-DFEE-45E4-B2D6-36D29FBC86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1935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9C48CC-95B7-4CBE-B2BA-F49D2DD2A1CC}" type="datetimeFigureOut">
              <a:rPr lang="en-US" smtClean="0"/>
              <a:t>5/31/2020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E8E77-DFEE-45E4-B2D6-36D29FBC86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86708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9C48CC-95B7-4CBE-B2BA-F49D2DD2A1CC}" type="datetimeFigureOut">
              <a:rPr lang="en-US" smtClean="0"/>
              <a:t>5/31/2020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E8E77-DFEE-45E4-B2D6-36D29FBC86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0410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9C48CC-95B7-4CBE-B2BA-F49D2DD2A1CC}" type="datetimeFigureOut">
              <a:rPr lang="en-US" smtClean="0"/>
              <a:t>5/31/2020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E8E77-DFEE-45E4-B2D6-36D29FBC86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0917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9C48CC-95B7-4CBE-B2BA-F49D2DD2A1CC}" type="datetimeFigureOut">
              <a:rPr lang="en-US" smtClean="0"/>
              <a:t>5/31/2020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E8E77-DFEE-45E4-B2D6-36D29FBC86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5879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9C48CC-95B7-4CBE-B2BA-F49D2DD2A1CC}" type="datetimeFigureOut">
              <a:rPr lang="en-US" smtClean="0"/>
              <a:t>5/31/2020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E8E77-DFEE-45E4-B2D6-36D29FBC86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0106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9C48CC-95B7-4CBE-B2BA-F49D2DD2A1CC}" type="datetimeFigureOut">
              <a:rPr lang="en-US" smtClean="0"/>
              <a:t>5/31/2020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E8E77-DFEE-45E4-B2D6-36D29FBC86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4587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9C48CC-95B7-4CBE-B2BA-F49D2DD2A1CC}" type="datetimeFigureOut">
              <a:rPr lang="en-US" smtClean="0"/>
              <a:t>5/31/2020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E8E77-DFEE-45E4-B2D6-36D29FBC86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74063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9C48CC-95B7-4CBE-B2BA-F49D2DD2A1CC}" type="datetimeFigureOut">
              <a:rPr lang="en-US" smtClean="0"/>
              <a:t>5/31/2020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E8E77-DFEE-45E4-B2D6-36D29FBC86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2506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9C48CC-95B7-4CBE-B2BA-F49D2DD2A1CC}" type="datetimeFigureOut">
              <a:rPr lang="en-US" smtClean="0"/>
              <a:t>5/31/2020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AE8E77-DFEE-45E4-B2D6-36D29FBC86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988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jpeg"/><Relationship Id="rId7" Type="http://schemas.openxmlformats.org/officeDocument/2006/relationships/image" Target="../media/image1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hyperlink" Target="https://www.imdb.com/name/nm7013528/?ref_=nv_sr_srsg_0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7.png"/><Relationship Id="rId7" Type="http://schemas.openxmlformats.org/officeDocument/2006/relationships/image" Target="../media/image20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eg"/><Relationship Id="rId11" Type="http://schemas.openxmlformats.org/officeDocument/2006/relationships/image" Target="../media/image24.jpeg"/><Relationship Id="rId5" Type="http://schemas.openxmlformats.org/officeDocument/2006/relationships/image" Target="../media/image18.jpeg"/><Relationship Id="rId10" Type="http://schemas.openxmlformats.org/officeDocument/2006/relationships/image" Target="../media/image23.jpeg"/><Relationship Id="rId4" Type="http://schemas.openxmlformats.org/officeDocument/2006/relationships/image" Target="../media/image5.png"/><Relationship Id="rId9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6.png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hyperlink" Target="https://www.youtube.com/watch?v=2y13XXqMyMs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25.png"/><Relationship Id="rId9" Type="http://schemas.openxmlformats.org/officeDocument/2006/relationships/hyperlink" Target="https://www.youtube.com/watch?v=rxNqd117QqI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hyperlink" Target="https://classroom.google.com/c/NjUzNTY2MTY4NzRa" TargetMode="External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12" Type="http://schemas.openxmlformats.org/officeDocument/2006/relationships/hyperlink" Target="https://slobodankalicanin.weebly.com/" TargetMode="Externa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23705"/>
            <a:ext cx="9144000" cy="422910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" y="68360"/>
            <a:ext cx="5303520" cy="8329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2630" y="49310"/>
            <a:ext cx="3162300" cy="7905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31190">
            <a:off x="-95879" y="3811607"/>
            <a:ext cx="1234972" cy="1234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331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 rot="20599281">
            <a:off x="28827" y="215713"/>
            <a:ext cx="2069541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r-Latn-R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IV</a:t>
            </a:r>
            <a:r>
              <a:rPr lang="sr-Cyrl-RS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Cyrl-RS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ОБРАДА</a:t>
            </a:r>
            <a:endParaRPr lang="en-US" sz="16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r-Cyrl-RS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ВИДЕО ФАЈЛОВА</a:t>
            </a:r>
            <a:r>
              <a:rPr lang="sr-Latn-RS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1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 rot="20610764">
            <a:off x="264444" y="1684485"/>
            <a:ext cx="18624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sr-Cyrl-RS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sr-Latn-RS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АНИМАЦИЈА</a:t>
            </a:r>
            <a:endParaRPr lang="en-US" sz="1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 rot="20519546">
            <a:off x="-19202" y="2767635"/>
            <a:ext cx="228158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r-Latn-RS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</a:t>
            </a:r>
            <a:r>
              <a:rPr lang="sr-Cyrl-RS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Latn-RS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ИЗРАДА </a:t>
            </a:r>
            <a:endParaRPr lang="sr-Cyrl-RS" sz="16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sr-Latn-RS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МУЛТИМЕДИЈАЛНЕ</a:t>
            </a:r>
            <a:endParaRPr lang="sr-Cyrl-RS" sz="16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sr-Latn-RS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ПРЕЗЕНТАЦИЈЕ </a:t>
            </a:r>
            <a:endParaRPr lang="en-US" sz="1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76475">
            <a:off x="-441959" y="-147457"/>
            <a:ext cx="2703066" cy="142431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76475">
            <a:off x="-378808" y="1189416"/>
            <a:ext cx="2703066" cy="142431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76475">
            <a:off x="-373723" y="2514575"/>
            <a:ext cx="2841562" cy="142431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76475">
            <a:off x="-357457" y="3819722"/>
            <a:ext cx="2930966" cy="1424317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 rot="20620175">
            <a:off x="235147" y="4127495"/>
            <a:ext cx="190122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r-Latn-RS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VII</a:t>
            </a:r>
            <a:r>
              <a:rPr lang="sr-Cyrl-RS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sr-Latn-RS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ИЗРАДА </a:t>
            </a:r>
            <a:endParaRPr lang="sr-Cyrl-RS" sz="16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sr-Latn-RS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САМОСТАЛНОГ </a:t>
            </a:r>
            <a:endParaRPr lang="sr-Cyrl-RS" sz="16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sr-Latn-RS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ПРОЈЕКТА</a:t>
            </a:r>
            <a:endParaRPr lang="en-US" sz="1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807156" y="504415"/>
            <a:ext cx="61205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RS" b="1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ОБРАЗОВНИ ЦИЉЕВИ У ОНЛАЈН ОКРУЖЕЊУ</a:t>
            </a:r>
            <a:endParaRPr lang="en-US" b="1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761568" y="2187616"/>
            <a:ext cx="5961888" cy="4062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RS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ВАСПИТНИ ЦИЉЕВИ У ОНЛАЈН ОКРУЖЕЊУ</a:t>
            </a:r>
            <a:endParaRPr lang="en-US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895600" y="3742822"/>
            <a:ext cx="23583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RS" b="1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ИСХОДИ УЧЕЊА</a:t>
            </a:r>
            <a:endParaRPr lang="en-US" b="1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444013" y="36665"/>
            <a:ext cx="28018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RS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НАСТАВНИ ПРЕДМЕТ:</a:t>
            </a:r>
            <a:endParaRPr lang="en-US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156201" y="36665"/>
            <a:ext cx="38363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RS" sz="2000" dirty="0" smtClean="0">
                <a:solidFill>
                  <a:schemeClr val="tx2">
                    <a:lumMod val="75000"/>
                  </a:schemeClr>
                </a:solidFill>
                <a:latin typeface="Mistral" panose="03090702030407020403" pitchFamily="66" charset="0"/>
              </a:rPr>
              <a:t>РАЧУНАРСКА ГРАФИКА И МУЛТИМЕДИЈА</a:t>
            </a:r>
            <a:endParaRPr lang="en-US" sz="2000" dirty="0">
              <a:solidFill>
                <a:schemeClr val="tx2">
                  <a:lumMod val="75000"/>
                </a:schemeClr>
              </a:solidFill>
              <a:latin typeface="Mistral" panose="03090702030407020403" pitchFamily="66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8154" y="751550"/>
            <a:ext cx="1383845" cy="148009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751550"/>
            <a:ext cx="1383845" cy="148009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6709" y="751550"/>
            <a:ext cx="1383845" cy="148009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4355" y="751550"/>
            <a:ext cx="1383845" cy="148009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2390749"/>
            <a:ext cx="1383845" cy="140429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8046" y="2390749"/>
            <a:ext cx="1383845" cy="1404289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8955" y="2390748"/>
            <a:ext cx="1383845" cy="1408163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1" y="2390749"/>
            <a:ext cx="1383845" cy="1408162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8154" y="3994779"/>
            <a:ext cx="1383845" cy="1135617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3994779"/>
            <a:ext cx="1383845" cy="1135617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6709" y="3994286"/>
            <a:ext cx="1383845" cy="113561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4355" y="3994286"/>
            <a:ext cx="1383845" cy="113561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36547" y="1049889"/>
            <a:ext cx="6507453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sr-Cyrl-R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Самостално </a:t>
            </a:r>
            <a:r>
              <a:rPr lang="sr-Cyrl-R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коришћење </a:t>
            </a:r>
            <a:r>
              <a:rPr lang="sr-Cyrl-R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разумевање алата за монтажу видео </a:t>
            </a:r>
            <a:r>
              <a:rPr lang="sr-Cyrl-R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записа.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Cyrl-R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Техничко </a:t>
            </a:r>
            <a:r>
              <a:rPr lang="sr-Cyrl-R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уметничко разумевање играног </a:t>
            </a:r>
            <a:r>
              <a:rPr lang="sr-Cyrl-R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филма.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Cyrl-R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Важност </a:t>
            </a:r>
            <a:r>
              <a:rPr lang="sr-Cyrl-R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анимације и визуелних ефеката у </a:t>
            </a:r>
            <a:r>
              <a:rPr lang="sr-Cyrl-R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филму.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Cyrl-R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Презентовање </a:t>
            </a:r>
            <a:r>
              <a:rPr lang="sr-Cyrl-R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истраживачких задатака. Комуникација и сарадња са другим ученицима и са </a:t>
            </a:r>
            <a:r>
              <a:rPr lang="sr-Cyrl-R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наставником</a:t>
            </a:r>
            <a:r>
              <a:rPr lang="sr-Cyrl-RS" sz="1200" dirty="0"/>
              <a:t> </a:t>
            </a:r>
            <a:r>
              <a:rPr lang="sr-Cyrl-RS" sz="1200" dirty="0" smtClean="0"/>
              <a:t>у </a:t>
            </a:r>
            <a:r>
              <a:rPr lang="sr-Cyrl-R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онлајн окружењу.  </a:t>
            </a:r>
            <a:r>
              <a:rPr lang="sr-Cyrl-R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Развијање стваралачких особина</a:t>
            </a:r>
            <a:r>
              <a:rPr lang="sr-Cyrl-R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761568" y="4247707"/>
            <a:ext cx="638243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sr-Cyrl-R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Ученик самостално користи дигиталне алате за обраду видео фајлова</a:t>
            </a:r>
            <a:r>
              <a:rPr lang="sr-Cyrl-R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sr-Cyrl-R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самостално разуме техничко-уметнички филмски израз, самостално реализује филм од идеје до </a:t>
            </a:r>
            <a:r>
              <a:rPr lang="sr-Cyrl-R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презентовања и</a:t>
            </a:r>
          </a:p>
          <a:p>
            <a:r>
              <a:rPr lang="sr-Cyrl-R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sr-Cyrl-R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еализује постављене задатке 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592676" y="2670984"/>
            <a:ext cx="6551324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sr-Cyrl-RS" sz="1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Тешко је њихових шеснаест година </a:t>
            </a:r>
            <a:r>
              <a:rPr lang="sr-Cyrl-RS" sz="1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држати </a:t>
            </a:r>
            <a:r>
              <a:rPr lang="sr-Cyrl-RS" sz="1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изолованим условима јер пролећно сунце итекако </a:t>
            </a:r>
            <a:r>
              <a:rPr lang="sr-Cyrl-RS" sz="1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искушава </a:t>
            </a:r>
            <a:r>
              <a:rPr lang="sr-Cyrl-RS" sz="1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њихову младост. </a:t>
            </a:r>
            <a:r>
              <a:rPr lang="sr-Cyrl-RS" sz="1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Када их новонастале </a:t>
            </a:r>
            <a:r>
              <a:rPr lang="sr-Cyrl-RS" sz="1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околности </a:t>
            </a:r>
            <a:r>
              <a:rPr lang="sr-Cyrl-RS" sz="1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„терају</a:t>
            </a:r>
            <a:r>
              <a:rPr lang="sr-Cyrl-RS" sz="1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 да одрасту пре времена, </a:t>
            </a:r>
            <a:r>
              <a:rPr lang="sr-Cyrl-RS" sz="1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самосталним пројектом </a:t>
            </a:r>
            <a:r>
              <a:rPr lang="sr-Cyrl-RS" sz="1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(завршни рад) желео сам да задржим радост деце у њима. </a:t>
            </a:r>
            <a:endParaRPr lang="sr-Cyrl-RS" sz="12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r-Cyrl-RS" sz="1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Зато </a:t>
            </a:r>
            <a:r>
              <a:rPr lang="sr-Cyrl-RS" sz="1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 их ових 60 дана и водио ка томе циљу </a:t>
            </a:r>
            <a:r>
              <a:rPr lang="sr-Cyrl-RS" sz="1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 још мало остану деца!</a:t>
            </a:r>
            <a:endParaRPr lang="en-US" sz="1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5972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163819"/>
            <a:ext cx="8938636" cy="301016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76475">
            <a:off x="-470065" y="-122982"/>
            <a:ext cx="2703066" cy="142431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 rot="20599281">
            <a:off x="28827" y="215713"/>
            <a:ext cx="2069541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r-Latn-R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IV</a:t>
            </a:r>
            <a:r>
              <a:rPr lang="sr-Cyrl-RS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Cyrl-RS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ОБРАДА</a:t>
            </a:r>
            <a:endParaRPr lang="en-US" sz="16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r-Cyrl-RS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ВИДЕО ФАЈЛОВА</a:t>
            </a:r>
            <a:r>
              <a:rPr lang="sr-Latn-RS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1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42005" y="549818"/>
            <a:ext cx="14273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RS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ЗАДАТАК 1</a:t>
            </a:r>
            <a:endParaRPr lang="en-US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38515" y="963490"/>
            <a:ext cx="7202118" cy="1200329"/>
          </a:xfrm>
          <a:prstGeom prst="rect">
            <a:avLst/>
          </a:prstGeom>
          <a:solidFill>
            <a:schemeClr val="bg1"/>
          </a:solidFill>
          <a:ln w="38100">
            <a:solidFill>
              <a:schemeClr val="tx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sr-Cyrl-RS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Направити спот на омиљену песму.</a:t>
            </a:r>
          </a:p>
          <a:p>
            <a:r>
              <a:rPr lang="sr-Cyrl-RS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Изазов:</a:t>
            </a:r>
          </a:p>
          <a:p>
            <a:r>
              <a:rPr lang="sr-Cyrl-RS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споту мора да буде најмање 50 различитих фотографија. Ограничена дужина песме на 5 минута.</a:t>
            </a:r>
            <a:endParaRPr lang="en-US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339574" y="205302"/>
            <a:ext cx="34627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r-Cyrl-RS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Корелација са другим предметима:</a:t>
            </a:r>
          </a:p>
          <a:p>
            <a:pPr algn="ctr"/>
            <a:r>
              <a:rPr lang="sr-Cyrl-RS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МУЗИЧКА КУЛТУРА</a:t>
            </a:r>
          </a:p>
        </p:txBody>
      </p:sp>
      <p:sp>
        <p:nvSpPr>
          <p:cNvPr id="2" name="Oval 1"/>
          <p:cNvSpPr/>
          <p:nvPr/>
        </p:nvSpPr>
        <p:spPr>
          <a:xfrm>
            <a:off x="8034247" y="4113335"/>
            <a:ext cx="1005840" cy="100584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989421" y="4367540"/>
            <a:ext cx="10895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r-Cyrl-RS" sz="14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</a:t>
            </a:r>
          </a:p>
          <a:p>
            <a:pPr algn="ctr"/>
            <a:r>
              <a:rPr lang="sr-Cyrl-RS" sz="14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СПОТОВА</a:t>
            </a:r>
            <a:endParaRPr lang="en-US" sz="14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5417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76475">
            <a:off x="-414118" y="-111106"/>
            <a:ext cx="2703066" cy="142431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1733550"/>
            <a:ext cx="9296400" cy="353949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9308" y="124777"/>
            <a:ext cx="5680882" cy="321754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73961">
            <a:off x="6569956" y="1186331"/>
            <a:ext cx="4177473" cy="1837314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-75037" y="4315420"/>
            <a:ext cx="602094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RS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Корелација са другим предметима:</a:t>
            </a:r>
          </a:p>
          <a:p>
            <a:r>
              <a:rPr lang="sr-Cyrl-RS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СРПСКИ ЈЕЗИК И КЊИЖЕВНОСТ</a:t>
            </a:r>
          </a:p>
          <a:p>
            <a:r>
              <a:rPr lang="sr-Cyrl-RS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Есејски тип изражавања – техничко-уметнички приказ филма</a:t>
            </a:r>
            <a:endParaRPr lang="en-US" sz="1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 rot="20599281">
            <a:off x="28827" y="215713"/>
            <a:ext cx="2069541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r-Latn-R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IV</a:t>
            </a:r>
            <a:r>
              <a:rPr lang="sr-Cyrl-RS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Cyrl-RS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ОБРАДА</a:t>
            </a:r>
            <a:endParaRPr lang="en-US" sz="16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r-Cyrl-RS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ВИДЕО ФАЈЛОВА</a:t>
            </a:r>
            <a:r>
              <a:rPr lang="sr-Latn-RS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1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53224" y="1504950"/>
            <a:ext cx="3276600" cy="1200329"/>
          </a:xfrm>
          <a:prstGeom prst="rect">
            <a:avLst/>
          </a:prstGeom>
          <a:solidFill>
            <a:schemeClr val="bg1"/>
          </a:solidFill>
          <a:ln w="38100">
            <a:solidFill>
              <a:schemeClr val="tx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sr-Cyrl-RS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Написати есеј о задатом филму.</a:t>
            </a:r>
          </a:p>
          <a:p>
            <a:r>
              <a:rPr lang="sr-Cyrl-RS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Изазов:</a:t>
            </a:r>
          </a:p>
          <a:p>
            <a:r>
              <a:rPr lang="sr-Cyrl-RS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Испратити техничке елементе филма.</a:t>
            </a:r>
            <a:endParaRPr lang="en-US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008548" y="1084240"/>
            <a:ext cx="14273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RS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ЗАДАТАК 2</a:t>
            </a:r>
            <a:endParaRPr lang="en-US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8853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76475">
            <a:off x="-326195" y="1216043"/>
            <a:ext cx="2703066" cy="142431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191000" y="77750"/>
            <a:ext cx="4578433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sr-Cyrl-RS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БИВШИ УЧЕНИК ШКОЛЕ</a:t>
            </a:r>
          </a:p>
          <a:p>
            <a:pPr algn="ctr"/>
            <a:r>
              <a:rPr lang="sr-Cyrl-RS" sz="32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ЗЛАТКО МИЛОЈИЧИЋ:</a:t>
            </a:r>
            <a:endParaRPr lang="en-US" sz="32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5998" y="1193068"/>
            <a:ext cx="3085602" cy="5143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24465">
            <a:off x="67145" y="2653997"/>
            <a:ext cx="3847725" cy="20224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82329">
            <a:off x="3172906" y="1425923"/>
            <a:ext cx="2222145" cy="124934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67063">
            <a:off x="3012068" y="2787855"/>
            <a:ext cx="2362200" cy="132808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75489">
            <a:off x="1826710" y="4381179"/>
            <a:ext cx="2325374" cy="130738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49713">
            <a:off x="3702427" y="3773584"/>
            <a:ext cx="2257687" cy="1269329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5791200" y="4476750"/>
            <a:ext cx="2978233" cy="55812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5879328" y="4476750"/>
            <a:ext cx="51187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RS" sz="1400" b="1" dirty="0" smtClean="0">
                <a:solidFill>
                  <a:srgbClr val="C00000"/>
                </a:solidFill>
                <a:cs typeface="Aharoni" panose="02010803020104030203" pitchFamily="2" charset="-79"/>
              </a:rPr>
              <a:t>Више о Златку погледајте овде</a:t>
            </a:r>
          </a:p>
          <a:p>
            <a:r>
              <a:rPr lang="en-US" sz="1400" dirty="0">
                <a:latin typeface="Aharoni" panose="02010803020104030203" pitchFamily="2" charset="-79"/>
                <a:cs typeface="Aharoni" panose="02010803020104030203" pitchFamily="2" charset="-79"/>
                <a:hlinkClick r:id="rId9"/>
              </a:rPr>
              <a:t>https://www.imdb.com/name/nm7013528/?ref_=nv_sr_srsg_0</a:t>
            </a:r>
            <a:endParaRPr lang="en-US" sz="14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04800" y="57150"/>
            <a:ext cx="402111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2000" b="1" dirty="0" smtClean="0">
                <a:solidFill>
                  <a:srgbClr val="C00000"/>
                </a:solidFill>
                <a:cs typeface="Aharoni" panose="02010803020104030203" pitchFamily="2" charset="-79"/>
              </a:rPr>
              <a:t>Помоћ у реализацији теме:</a:t>
            </a:r>
          </a:p>
          <a:p>
            <a:pPr algn="ctr"/>
            <a:r>
              <a:rPr lang="sr-Cyrl-RS" sz="2000" b="1" dirty="0" smtClean="0">
                <a:solidFill>
                  <a:srgbClr val="C00000"/>
                </a:solidFill>
                <a:cs typeface="Aharoni" panose="02010803020104030203" pitchFamily="2" charset="-79"/>
              </a:rPr>
              <a:t>Одржан мастер клас о </a:t>
            </a:r>
          </a:p>
          <a:p>
            <a:pPr algn="ctr"/>
            <a:r>
              <a:rPr lang="sr-Cyrl-RS" sz="2000" b="1" dirty="0" smtClean="0">
                <a:solidFill>
                  <a:srgbClr val="C00000"/>
                </a:solidFill>
                <a:cs typeface="Aharoni" panose="02010803020104030203" pitchFamily="2" charset="-79"/>
              </a:rPr>
              <a:t>визуелним ефектима на филму!</a:t>
            </a:r>
            <a:endParaRPr lang="en-US" sz="2000" b="1" dirty="0">
              <a:solidFill>
                <a:srgbClr val="C0000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7" name="TextBox 16"/>
          <p:cNvSpPr txBox="1"/>
          <p:nvPr/>
        </p:nvSpPr>
        <p:spPr>
          <a:xfrm rot="20614450">
            <a:off x="-6369" y="2386011"/>
            <a:ext cx="31413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RS" sz="1600" b="1" dirty="0" smtClean="0">
                <a:solidFill>
                  <a:srgbClr val="C00000"/>
                </a:solidFill>
              </a:rPr>
              <a:t>Са једног часа на зум платформи</a:t>
            </a:r>
            <a:endParaRPr lang="en-US" sz="1600" b="1" dirty="0">
              <a:solidFill>
                <a:srgbClr val="C0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 rot="20610764">
            <a:off x="264444" y="1684485"/>
            <a:ext cx="18624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sr-Cyrl-RS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sr-Latn-RS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АНИМАЦИЈА</a:t>
            </a:r>
            <a:endParaRPr lang="en-US" sz="1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6015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52750"/>
            <a:ext cx="4732650" cy="232809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650" y="2895420"/>
            <a:ext cx="5053001" cy="246543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76475">
            <a:off x="-288653" y="2446128"/>
            <a:ext cx="2778554" cy="142431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06043">
            <a:off x="-192638" y="60870"/>
            <a:ext cx="1536601" cy="86433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06602">
            <a:off x="897644" y="-3446"/>
            <a:ext cx="1506965" cy="84766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48119">
            <a:off x="1861586" y="33784"/>
            <a:ext cx="1647674" cy="83938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08095">
            <a:off x="3171401" y="-1184"/>
            <a:ext cx="1607904" cy="94142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38753">
            <a:off x="4705948" y="-193682"/>
            <a:ext cx="1826014" cy="82407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77408">
            <a:off x="6051601" y="21504"/>
            <a:ext cx="1933617" cy="94306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00815">
            <a:off x="7510066" y="24310"/>
            <a:ext cx="1665187" cy="936668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0813" y="521905"/>
            <a:ext cx="4607223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sr-Cyrl-RS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Корелација са другим предметима:</a:t>
            </a:r>
          </a:p>
          <a:p>
            <a:pPr algn="ctr"/>
            <a:r>
              <a:rPr lang="sr-Cyrl-RS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ЕЛЕКТРОТЕХНИКА/ЛИКОВНА УМЕТНОСТ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156212" y="4476750"/>
            <a:ext cx="3462743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sr-Cyrl-RS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Корелација са другим предметима:</a:t>
            </a:r>
          </a:p>
          <a:p>
            <a:pPr algn="ctr"/>
            <a:r>
              <a:rPr lang="sr-Cyrl-RS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ГЕОГРАФИЈА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434988" y="1030532"/>
            <a:ext cx="14273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RS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ЗАДАТАК 1</a:t>
            </a:r>
            <a:endParaRPr lang="en-US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665906" y="941954"/>
            <a:ext cx="14273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RS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ЗАДАТАК 2</a:t>
            </a:r>
            <a:endParaRPr lang="en-US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638800" y="1273813"/>
            <a:ext cx="3276600" cy="1477328"/>
          </a:xfrm>
          <a:prstGeom prst="rect">
            <a:avLst/>
          </a:prstGeom>
          <a:noFill/>
          <a:ln w="38100">
            <a:solidFill>
              <a:schemeClr val="tx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sr-Cyrl-RS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Направити презентацију једне државе из САД.</a:t>
            </a:r>
          </a:p>
          <a:p>
            <a:r>
              <a:rPr lang="sr-Cyrl-RS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Изазов:</a:t>
            </a:r>
          </a:p>
          <a:p>
            <a:r>
              <a:rPr lang="sr-Cyrl-RS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једном слајду преставити прву асоцијацију на САД.</a:t>
            </a:r>
            <a:endParaRPr lang="en-US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28601" y="1353924"/>
            <a:ext cx="5105399" cy="923330"/>
          </a:xfrm>
          <a:prstGeom prst="rect">
            <a:avLst/>
          </a:prstGeom>
          <a:noFill/>
          <a:ln w="38100">
            <a:solidFill>
              <a:schemeClr val="tx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sr-Cyrl-R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Направити презентацију научника или ликовног уметника.</a:t>
            </a:r>
          </a:p>
          <a:p>
            <a:r>
              <a:rPr lang="sr-Cyrl-R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Изазов: </a:t>
            </a:r>
            <a:r>
              <a:rPr lang="sr-Cyrl-R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Број слајдова ограничен на 10.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862302" y="2393389"/>
            <a:ext cx="2680484" cy="1477328"/>
          </a:xfrm>
          <a:prstGeom prst="rect">
            <a:avLst/>
          </a:prstGeom>
          <a:solidFill>
            <a:schemeClr val="bg1"/>
          </a:solidFill>
          <a:ln w="38100">
            <a:solidFill>
              <a:schemeClr val="tx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sr-Cyrl-R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Представљено 39 научника и 21 ликовни уметник.</a:t>
            </a:r>
          </a:p>
          <a:p>
            <a:r>
              <a:rPr lang="sr-Cyrl-R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Представљено </a:t>
            </a:r>
            <a:r>
              <a:rPr lang="sr-Cyrl-R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30 држава </a:t>
            </a:r>
            <a:r>
              <a:rPr lang="sr-Cyrl-R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 САД.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 rot="20519546">
            <a:off x="-19202" y="2767635"/>
            <a:ext cx="2281587" cy="83099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sr-Latn-RS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</a:t>
            </a:r>
            <a:r>
              <a:rPr lang="sr-Cyrl-RS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Latn-RS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ИЗРАДА </a:t>
            </a:r>
            <a:endParaRPr lang="sr-Cyrl-RS" sz="16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sr-Latn-RS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МУЛТИМЕДИЈАЛНЕ</a:t>
            </a:r>
            <a:endParaRPr lang="sr-Cyrl-RS" sz="16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sr-Latn-RS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ПРЕЗЕНТАЦИЈЕ </a:t>
            </a:r>
            <a:endParaRPr lang="en-US" sz="1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6015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66775"/>
            <a:ext cx="8542761" cy="407705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76475">
            <a:off x="-374561" y="3814761"/>
            <a:ext cx="3085898" cy="1499607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38150" y="15704"/>
            <a:ext cx="8336514" cy="923330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sr-Cyrl-RS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МОЈА ОМИЉЕНА ИГРАЧКА</a:t>
            </a:r>
            <a:endParaRPr lang="en-US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505200" y="4493463"/>
            <a:ext cx="5486400" cy="51668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785278" y="4443829"/>
            <a:ext cx="50898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RS" sz="1600" b="1" dirty="0" smtClean="0">
                <a:solidFill>
                  <a:srgbClr val="C00000"/>
                </a:solidFill>
                <a:cs typeface="Aharoni" panose="02010803020104030203" pitchFamily="2" charset="-79"/>
              </a:rPr>
              <a:t>Остале радове ученика можете погледати овде</a:t>
            </a:r>
          </a:p>
          <a:p>
            <a:r>
              <a:rPr lang="en-US" sz="1600" dirty="0">
                <a:latin typeface="Aharoni" panose="02010803020104030203" pitchFamily="2" charset="-79"/>
                <a:cs typeface="Aharoni" panose="02010803020104030203" pitchFamily="2" charset="-79"/>
                <a:hlinkClick r:id="rId6"/>
              </a:rPr>
              <a:t>https://www.youtube.com/watch?v=2y13XXqMyMs</a:t>
            </a:r>
            <a:endParaRPr lang="en-US" sz="16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05739" y="1503224"/>
            <a:ext cx="2156461" cy="175432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sr-Cyrl-RS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Направити филм о омиљеној играчки из детињства.</a:t>
            </a:r>
          </a:p>
          <a:p>
            <a:r>
              <a:rPr lang="sr-Cyrl-RS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Изазов:</a:t>
            </a:r>
          </a:p>
          <a:p>
            <a:r>
              <a:rPr lang="sr-Cyrl-RS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Дужина филма до 60 секунди!</a:t>
            </a:r>
            <a:endParaRPr lang="en-US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 rot="20574235">
            <a:off x="169470" y="4089820"/>
            <a:ext cx="2125478" cy="92333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sr-Latn-R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VII</a:t>
            </a:r>
            <a:r>
              <a:rPr lang="sr-Cyrl-R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sr-Latn-R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ИЗРАДА </a:t>
            </a:r>
            <a:endParaRPr lang="sr-Cyrl-RS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sr-Latn-R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САМОСТАЛНОГ </a:t>
            </a:r>
            <a:endParaRPr lang="sr-Cyrl-RS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sr-Latn-R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ПРОЈЕКТА</a:t>
            </a:r>
            <a:endParaRPr lang="en-US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MOJA OMILJENA IGRACKA (1. I-4 Mihajlo Milojevic) (1)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562455" y="1270920"/>
            <a:ext cx="4027449" cy="226876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964700"/>
            <a:ext cx="5486400" cy="275005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532577" y="1270920"/>
            <a:ext cx="1100434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9"/>
              </a:rPr>
              <a:t>https://</a:t>
            </a:r>
            <a:r>
              <a:rPr lang="en-US" sz="1600" dirty="0">
                <a:hlinkClick r:id="rId9"/>
              </a:rPr>
              <a:t>www.youtube.com/watch?v=rxNqd117QqI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208359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06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8600" y="4316730"/>
            <a:ext cx="510524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sr-Cyrl-RS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У УЧЕЊУ СМО КОРИСТИЛИ</a:t>
            </a:r>
            <a:endParaRPr lang="en-US" sz="32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72619">
            <a:off x="4957262" y="-292003"/>
            <a:ext cx="5159640" cy="25485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12864">
            <a:off x="5236867" y="1414042"/>
            <a:ext cx="4953000" cy="229668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19688">
            <a:off x="5442717" y="2798063"/>
            <a:ext cx="4694019" cy="228389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105" y="285750"/>
            <a:ext cx="5524999" cy="485775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16112" y="90017"/>
            <a:ext cx="4388702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sr-Cyrl-RS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УЧЕНИЦИ СУ НАУЧИЛИ</a:t>
            </a:r>
          </a:p>
          <a:p>
            <a:pPr algn="ctr"/>
            <a:r>
              <a:rPr lang="sr-Cyrl-RS" sz="32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ДА КОРИСТЕ:</a:t>
            </a:r>
            <a:endParaRPr lang="en-US" sz="32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28982">
            <a:off x="578940" y="2826330"/>
            <a:ext cx="936641" cy="36526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43477">
            <a:off x="1020796" y="2153651"/>
            <a:ext cx="477192" cy="47083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03509">
            <a:off x="1621411" y="1825760"/>
            <a:ext cx="466314" cy="47442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9644" y="1638157"/>
            <a:ext cx="500226" cy="55259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23578">
            <a:off x="2913975" y="1753416"/>
            <a:ext cx="484098" cy="47681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06177">
            <a:off x="3565589" y="2107886"/>
            <a:ext cx="440976" cy="42921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 rot="20663955">
            <a:off x="5804716" y="1799904"/>
            <a:ext cx="3810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haroni" panose="02010803020104030203" pitchFamily="2" charset="-79"/>
                <a:cs typeface="Aharoni" panose="02010803020104030203" pitchFamily="2" charset="-79"/>
                <a:hlinkClick r:id="rId12"/>
              </a:rPr>
              <a:t>https://slobodankalicanin.weebly.com/</a:t>
            </a:r>
            <a:endParaRPr lang="en-US" sz="14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3" name="TextBox 2"/>
          <p:cNvSpPr txBox="1"/>
          <p:nvPr/>
        </p:nvSpPr>
        <p:spPr>
          <a:xfrm rot="20650196">
            <a:off x="4616718" y="731822"/>
            <a:ext cx="457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haroni" panose="02010803020104030203" pitchFamily="2" charset="-79"/>
                <a:cs typeface="Aharoni" panose="02010803020104030203" pitchFamily="2" charset="-79"/>
                <a:hlinkClick r:id="rId13"/>
              </a:rPr>
              <a:t>https://classroom.google.com/c/NjUzNTY2MTY4NzRa</a:t>
            </a:r>
            <a:endParaRPr lang="en-US" sz="14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986721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413494"/>
            <a:ext cx="4464094" cy="444425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876800" y="137160"/>
            <a:ext cx="4091056" cy="646331"/>
          </a:xfrm>
          <a:prstGeom prst="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sr-Cyrl-RS" sz="3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САМОЕВАЛУАЦИЈА</a:t>
            </a:r>
            <a:endParaRPr lang="en-US" sz="36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25665" y="1980738"/>
            <a:ext cx="1346907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r-Cyrl-RS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УРАЂЕНО</a:t>
            </a:r>
          </a:p>
          <a:p>
            <a:pPr algn="ctr"/>
            <a:r>
              <a:rPr lang="sr-Cyrl-R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</a:t>
            </a:r>
            <a:r>
              <a:rPr lang="sr-Cyrl-RS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sr-Cyrl-RS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СПОТОВА</a:t>
            </a:r>
            <a:endParaRPr lang="en-US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25375" y="3277995"/>
            <a:ext cx="1622945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r-Cyrl-RS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НАПИСАНО </a:t>
            </a:r>
          </a:p>
          <a:p>
            <a:pPr algn="ctr"/>
            <a:r>
              <a:rPr lang="sr-Cyrl-R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</a:t>
            </a:r>
            <a:r>
              <a:rPr lang="sr-Cyrl-RS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sr-Cyrl-RS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ЕСЕЈА</a:t>
            </a:r>
            <a:endParaRPr lang="en-US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67703" y="694283"/>
            <a:ext cx="1938288" cy="14157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r-Cyrl-RS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НАПРАВЉЕНО </a:t>
            </a:r>
          </a:p>
          <a:p>
            <a:pPr algn="ctr"/>
            <a:r>
              <a:rPr lang="sr-Cyrl-R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120</a:t>
            </a:r>
          </a:p>
          <a:p>
            <a:pPr algn="ctr"/>
            <a:r>
              <a:rPr lang="sr-Cyrl-RS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ПП</a:t>
            </a:r>
          </a:p>
          <a:p>
            <a:pPr algn="ctr"/>
            <a:r>
              <a:rPr lang="sr-Cyrl-RS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ПРЕЗЕ.</a:t>
            </a:r>
            <a:endParaRPr lang="en-US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154894" y="1891529"/>
            <a:ext cx="1438086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r-Cyrl-RS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УРАЂЕНО</a:t>
            </a:r>
          </a:p>
          <a:p>
            <a:pPr algn="ctr"/>
            <a:r>
              <a:rPr lang="sr-Cyrl-R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</a:t>
            </a:r>
            <a:r>
              <a:rPr lang="sr-Cyrl-RS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sr-Cyrl-RS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ФИЛМОВА</a:t>
            </a:r>
            <a:endParaRPr lang="en-US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0431130"/>
              </p:ext>
            </p:extLst>
          </p:nvPr>
        </p:nvGraphicFramePr>
        <p:xfrm>
          <a:off x="4900544" y="960555"/>
          <a:ext cx="4091056" cy="3350131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089165"/>
                <a:gridCol w="1001891"/>
              </a:tblGrid>
              <a:tr h="392182">
                <a:tc>
                  <a:txBody>
                    <a:bodyPr/>
                    <a:lstStyle/>
                    <a:p>
                      <a:pPr algn="ctr"/>
                      <a:r>
                        <a:rPr lang="sr-Cyrl-RS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Број</a:t>
                      </a:r>
                      <a:r>
                        <a:rPr lang="sr-Cyrl-RS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ученика</a:t>
                      </a: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</a:t>
                      </a: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97629">
                <a:tc>
                  <a:txBody>
                    <a:bodyPr/>
                    <a:lstStyle/>
                    <a:p>
                      <a:pPr algn="ctr"/>
                      <a:r>
                        <a:rPr lang="sr-Cyrl-RS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Број одржаних онлајн часова </a:t>
                      </a:r>
                    </a:p>
                    <a:p>
                      <a:pPr algn="ctr"/>
                      <a:r>
                        <a:rPr lang="sr-Cyrl-RS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(4 групе по 15 ученика)</a:t>
                      </a: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</a:p>
                    <a:p>
                      <a:pPr algn="ctr"/>
                      <a:r>
                        <a:rPr lang="sr-Cyrl-RS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(4х</a:t>
                      </a:r>
                      <a:r>
                        <a:rPr lang="sr-Cyrl-RS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20)</a:t>
                      </a: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97629">
                <a:tc>
                  <a:txBody>
                    <a:bodyPr/>
                    <a:lstStyle/>
                    <a:p>
                      <a:pPr algn="ctr"/>
                      <a:r>
                        <a:rPr lang="sr-Cyrl-RS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Количина размењених података</a:t>
                      </a: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5,9 </a:t>
                      </a:r>
                      <a:r>
                        <a:rPr lang="sr-Latn-RS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GB</a:t>
                      </a: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97629">
                <a:tc>
                  <a:txBody>
                    <a:bodyPr/>
                    <a:lstStyle/>
                    <a:p>
                      <a:pPr algn="ctr"/>
                      <a:r>
                        <a:rPr lang="sr-Cyrl-RS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Број</a:t>
                      </a:r>
                      <a:r>
                        <a:rPr lang="sr-Cyrl-RS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sr-Cyrl-RS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научених алата</a:t>
                      </a: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97629">
                <a:tc>
                  <a:txBody>
                    <a:bodyPr/>
                    <a:lstStyle/>
                    <a:p>
                      <a:pPr algn="ctr"/>
                      <a:r>
                        <a:rPr lang="sr-Cyrl-RS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Број коришћених платформи за учење</a:t>
                      </a: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97629">
                <a:tc>
                  <a:txBody>
                    <a:bodyPr/>
                    <a:lstStyle/>
                    <a:p>
                      <a:pPr algn="ctr"/>
                      <a:r>
                        <a:rPr lang="sr-Cyrl-RS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Оцене:</a:t>
                      </a:r>
                    </a:p>
                    <a:p>
                      <a:pPr algn="ctr"/>
                      <a:r>
                        <a:rPr lang="sr-Cyrl-RS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Одличан (5)</a:t>
                      </a:r>
                      <a:endParaRPr lang="en-US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sr-Cyrl-RS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sr-Cyrl-RS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5289605" y="4400550"/>
            <a:ext cx="3410293" cy="646331"/>
          </a:xfrm>
          <a:prstGeom prst="rect">
            <a:avLst/>
          </a:prstGeom>
          <a:solidFill>
            <a:srgbClr val="C00000"/>
          </a:solidFill>
          <a:ln w="38100">
            <a:solidFill>
              <a:schemeClr val="accent3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sr-Cyrl-R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Сви радови ученика смештени</a:t>
            </a:r>
          </a:p>
          <a:p>
            <a:pPr algn="ctr"/>
            <a:r>
              <a:rPr lang="sr-Cyrl-R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 у дигитални архив школе!</a:t>
            </a:r>
            <a:endParaRPr lang="en-US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206659" y="3915848"/>
            <a:ext cx="1097280" cy="1097280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26104" y="4026752"/>
            <a:ext cx="108683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r-Cyrl-RS" sz="1600" b="1" dirty="0">
                <a:solidFill>
                  <a:srgbClr val="C00000"/>
                </a:solidFill>
              </a:rPr>
              <a:t>3</a:t>
            </a:r>
            <a:r>
              <a:rPr lang="sr-Cyrl-RS" sz="1600" b="1" dirty="0" smtClean="0">
                <a:solidFill>
                  <a:srgbClr val="C00000"/>
                </a:solidFill>
              </a:rPr>
              <a:t>а 60</a:t>
            </a:r>
          </a:p>
          <a:p>
            <a:pPr algn="ctr"/>
            <a:r>
              <a:rPr lang="sr-Cyrl-RS" sz="1600" b="1" dirty="0">
                <a:solidFill>
                  <a:srgbClr val="C00000"/>
                </a:solidFill>
              </a:rPr>
              <a:t>д</a:t>
            </a:r>
            <a:r>
              <a:rPr lang="sr-Cyrl-RS" sz="1600" b="1" dirty="0" smtClean="0">
                <a:solidFill>
                  <a:srgbClr val="C00000"/>
                </a:solidFill>
              </a:rPr>
              <a:t>ана</a:t>
            </a:r>
          </a:p>
          <a:p>
            <a:pPr algn="ctr"/>
            <a:r>
              <a:rPr lang="sr-Cyrl-RS" sz="1600" b="1" dirty="0" smtClean="0">
                <a:solidFill>
                  <a:srgbClr val="C00000"/>
                </a:solidFill>
              </a:rPr>
              <a:t>изолације</a:t>
            </a:r>
            <a:endParaRPr lang="en-US" sz="16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6721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558</TotalTime>
  <Words>477</Words>
  <Application>Microsoft Office PowerPoint</Application>
  <PresentationFormat>On-screen Show (16:9)</PresentationFormat>
  <Paragraphs>113</Paragraphs>
  <Slides>9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Racunar</dc:creator>
  <cp:lastModifiedBy>Racunar</cp:lastModifiedBy>
  <cp:revision>56</cp:revision>
  <dcterms:created xsi:type="dcterms:W3CDTF">2020-05-28T21:20:57Z</dcterms:created>
  <dcterms:modified xsi:type="dcterms:W3CDTF">2020-05-31T13:28:14Z</dcterms:modified>
</cp:coreProperties>
</file>